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jEfY9Xp/SgbtpwyShjTyDrfq10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5F0989-EAD6-4A56-BF47-B8BC2E98AD35}">
  <a:tblStyle styleId="{615F0989-EAD6-4A56-BF47-B8BC2E98AD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italic.fntdata"/><Relationship Id="rId12" Type="http://schemas.openxmlformats.org/officeDocument/2006/relationships/slide" Target="slides/slide6.xml"/><Relationship Id="rId34" Type="http://schemas.openxmlformats.org/officeDocument/2006/relationships/font" Target="fonts/Nunito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Angela 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The risk assessment algorithm showed </a:t>
            </a:r>
            <a:r>
              <a:rPr b="1" lang="en" sz="1500">
                <a:solidFill>
                  <a:srgbClr val="595959"/>
                </a:solidFill>
              </a:rPr>
              <a:t>racial bias</a:t>
            </a:r>
            <a:r>
              <a:rPr lang="en" sz="1500">
                <a:solidFill>
                  <a:srgbClr val="595959"/>
                </a:solidFill>
              </a:rPr>
              <a:t>, predicting higher risk for the Black individual despite a less severe criminal history.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4f8d97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74f8d97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3d0f97e8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03d0f97e8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3d0f97e85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03d0f97e85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d0f97e85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03d0f97e85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Angela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4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3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3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3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3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3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3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3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3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3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3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3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3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3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3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3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3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3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3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3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3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3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3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3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3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3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3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3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3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3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3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3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3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3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3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3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3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3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3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3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3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3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3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3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3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3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3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3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8" name="Google Shape;58;p2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6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6" name="Google Shape;66;p2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7" name="Google Shape;67;p2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2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0" name="Google Shape;70;p2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2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4" name="Google Shape;74;p2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" name="Google Shape;78;p26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9" name="Google Shape;79;p2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0" name="Google Shape;80;p2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2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3" name="Google Shape;83;p2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2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7" name="Google Shape;87;p2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2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2" name="Google Shape;92;p2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" name="Google Shape;97;p2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0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4" name="Google Shape;114;p30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5" name="Google Shape;115;p3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3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3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3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3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3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3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andas.pydata.org/Pandas_Cheat_Sheet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Criminal Risk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278" name="Google Shape;278;p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Week 1: Icebreaker + EDA Intro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Fall 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/>
              <a:t>How does COMPAS work?</a:t>
            </a:r>
            <a:endParaRPr sz="3200"/>
          </a:p>
        </p:txBody>
      </p:sp>
      <p:sp>
        <p:nvSpPr>
          <p:cNvPr id="340" name="Google Shape;340;p8"/>
          <p:cNvSpPr txBox="1"/>
          <p:nvPr>
            <p:ph idx="1" type="body"/>
          </p:nvPr>
        </p:nvSpPr>
        <p:spPr>
          <a:xfrm>
            <a:off x="1303800" y="14033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Weighted </a:t>
            </a:r>
            <a:r>
              <a:rPr b="1" lang="en" sz="1700"/>
              <a:t>linear </a:t>
            </a:r>
            <a:r>
              <a:rPr lang="en" sz="1700"/>
              <a:t>combination of a set of 137 questions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“A hungry person has a right to steal”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“Was one of your parents ever sent to jail or prison?”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“Do you have an alias (do you sometimes call yourself by another name)” 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questions directly mention race.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Additional questions mention job and education.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Proprietary, ‘Black-Box’ model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Scoring:</a:t>
            </a:r>
            <a:r>
              <a:rPr lang="en" sz="1700"/>
              <a:t> Violent/Non-Violent, 1-10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Racial Bias in Algorithmic Risk Assessment</a:t>
            </a:r>
            <a:endParaRPr/>
          </a:p>
        </p:txBody>
      </p:sp>
      <p:sp>
        <p:nvSpPr>
          <p:cNvPr id="346" name="Google Shape;346;p9"/>
          <p:cNvSpPr txBox="1"/>
          <p:nvPr>
            <p:ph idx="1" type="body"/>
          </p:nvPr>
        </p:nvSpPr>
        <p:spPr>
          <a:xfrm>
            <a:off x="1303800" y="1344900"/>
            <a:ext cx="633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Context:</a:t>
            </a:r>
            <a:r>
              <a:rPr lang="en" sz="1400"/>
              <a:t> Brisha Borden (18, Black) and Vernon Prater (41, White) committed similar petty crimes.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Borden’s Incident</a:t>
            </a:r>
            <a:r>
              <a:rPr lang="en" sz="1400"/>
              <a:t>: Stole a child’s bike and scooter, valued at $80; had a minor juvenile record.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Prater’s Incident</a:t>
            </a:r>
            <a:r>
              <a:rPr lang="en" sz="1400"/>
              <a:t>: Shoplifted tools worth $86.35; had a history of armed robbery with previous prison time.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Algorithmic Risk Assessment: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Borden was rated as </a:t>
            </a:r>
            <a:r>
              <a:rPr b="1" lang="en" sz="1400"/>
              <a:t>high risk</a:t>
            </a:r>
            <a:r>
              <a:rPr lang="en" sz="1400"/>
              <a:t> for reoffending. (8)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Prater was rated as </a:t>
            </a:r>
            <a:r>
              <a:rPr b="1" lang="en" sz="1400"/>
              <a:t>low risk</a:t>
            </a:r>
            <a:r>
              <a:rPr lang="en" sz="1400"/>
              <a:t> for reoffending. (3)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Outcome</a:t>
            </a:r>
            <a:r>
              <a:rPr lang="en" sz="1400"/>
              <a:t>: The algorithm’s prediction was incorrect: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Borden:</a:t>
            </a:r>
            <a:r>
              <a:rPr lang="en" sz="1400"/>
              <a:t> No new charges after two years.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Prater:</a:t>
            </a:r>
            <a:r>
              <a:rPr lang="en" sz="1400"/>
              <a:t> Convicted again, serving an 8-year sentence for burglary.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Who are ProPublica, and why did they choose to investigate?	</a:t>
            </a:r>
            <a:endParaRPr/>
          </a:p>
        </p:txBody>
      </p:sp>
      <p:sp>
        <p:nvSpPr>
          <p:cNvPr id="352" name="Google Shape;352;p1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Independent, nonprofit newsroom founded in 2007-2008.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Mission:</a:t>
            </a:r>
            <a:r>
              <a:rPr lang="en" sz="1400"/>
              <a:t> Expose abuses of power through investigative journalism.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COMPAS lacked independent studies on its </a:t>
            </a:r>
            <a:r>
              <a:rPr b="1" lang="en" sz="1400"/>
              <a:t>accuracy </a:t>
            </a:r>
            <a:r>
              <a:rPr lang="en" sz="1400"/>
              <a:t>and </a:t>
            </a:r>
            <a:r>
              <a:rPr b="1" lang="en" sz="1400"/>
              <a:t>fairness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Concerns about </a:t>
            </a:r>
            <a:r>
              <a:rPr b="1" lang="en" sz="1400"/>
              <a:t>bias </a:t>
            </a:r>
            <a:r>
              <a:rPr lang="en" sz="1400"/>
              <a:t>injected into the judicial process due to risk scores.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Ensure fairness in the criminal justice system by scrutinizing widely used tools like COMPAS.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find?</a:t>
            </a:r>
            <a:endParaRPr/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026" y="1820981"/>
            <a:ext cx="6051949" cy="243474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"/>
          <p:cNvSpPr txBox="1"/>
          <p:nvPr/>
        </p:nvSpPr>
        <p:spPr>
          <a:xfrm>
            <a:off x="1900500" y="4255725"/>
            <a:ext cx="5343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this evidence of bias? </a:t>
            </a:r>
            <a:endParaRPr b="1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1303800" y="1246100"/>
            <a:ext cx="8016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Upon doing exploratory data analysis on a dataset of COMPAS risk scores</a:t>
            </a:r>
            <a:r>
              <a:rPr lang="en" sz="1600">
                <a:solidFill>
                  <a:schemeClr val="dk2"/>
                </a:solidFill>
              </a:rPr>
              <a:t>…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find?</a:t>
            </a:r>
            <a:endParaRPr/>
          </a:p>
        </p:txBody>
      </p:sp>
      <p:sp>
        <p:nvSpPr>
          <p:cNvPr id="366" name="Google Shape;366;p12"/>
          <p:cNvSpPr txBox="1"/>
          <p:nvPr>
            <p:ph idx="1" type="body"/>
          </p:nvPr>
        </p:nvSpPr>
        <p:spPr>
          <a:xfrm>
            <a:off x="1090775" y="1243775"/>
            <a:ext cx="355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graphs alone are not evidence of bias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Another way to assess the bias of the model: cross-reference recidivism risk scores with REAL recidivism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Look at criminal histories of Broward County, FL residents and compare them with COMPAS scores</a:t>
            </a:r>
            <a:endParaRPr sz="1400"/>
          </a:p>
        </p:txBody>
      </p:sp>
      <p:pic>
        <p:nvPicPr>
          <p:cNvPr id="367" name="Google Shape;3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625" y="1319136"/>
            <a:ext cx="2984151" cy="32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find?</a:t>
            </a:r>
            <a:endParaRPr/>
          </a:p>
        </p:txBody>
      </p:sp>
      <p:sp>
        <p:nvSpPr>
          <p:cNvPr id="373" name="Google Shape;373;p13"/>
          <p:cNvSpPr txBox="1"/>
          <p:nvPr>
            <p:ph idx="1" type="body"/>
          </p:nvPr>
        </p:nvSpPr>
        <p:spPr>
          <a:xfrm>
            <a:off x="1128800" y="14531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False positives:</a:t>
            </a:r>
            <a:r>
              <a:rPr lang="en" sz="1400"/>
              <a:t> black defendants who did not recidivate in two years were nearly twice as likely to be misclassified as higher risk compared to white defendants (45% vs 23%)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False negatives:</a:t>
            </a:r>
            <a:r>
              <a:rPr lang="en" sz="1400"/>
              <a:t> white defendants who reoffended in two years were nearly twice as likely to be misclassified as lower risk compared to black defendants (48% vs 28%)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Gender bias</a:t>
            </a:r>
            <a:r>
              <a:rPr lang="en" sz="1400"/>
              <a:t> - a high risk woman has a lower chance of recidivating than a male counterpart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Even disregarding bias across races, COMPAS correctly predicted an offender’s recidivism </a:t>
            </a:r>
            <a:r>
              <a:rPr b="1" lang="en" sz="1400"/>
              <a:t>only 61 percent of the time!</a:t>
            </a:r>
            <a:endParaRPr b="1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Fairness as it relates to ai safety</a:t>
            </a:r>
            <a:endParaRPr/>
          </a:p>
        </p:txBody>
      </p:sp>
      <p:sp>
        <p:nvSpPr>
          <p:cNvPr id="379" name="Google Shape;379;p14"/>
          <p:cNvSpPr txBox="1"/>
          <p:nvPr>
            <p:ph idx="1" type="body"/>
          </p:nvPr>
        </p:nvSpPr>
        <p:spPr>
          <a:xfrm>
            <a:off x="1227725" y="13509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Fairness is complicated because no algorithm is accurate, especially if its outputs are associated with inputs with different traits. 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3 different definitions of Fairness: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Statistical Parity:</a:t>
            </a:r>
            <a:r>
              <a:rPr lang="en" sz="1400"/>
              <a:t> an algorithm makes positive decisions at an equal rate across protected groups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Equalized odds:</a:t>
            </a:r>
            <a:r>
              <a:rPr lang="en" sz="1400"/>
              <a:t> False positive &amp; False negative rate are equal between protected groups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Calibration:</a:t>
            </a:r>
            <a:r>
              <a:rPr lang="en" sz="1400"/>
              <a:t> Prediction matches the real outcome at the same rate across groups 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400"/>
              <a:t>Which of the following fairness definition does </a:t>
            </a:r>
            <a:r>
              <a:rPr b="1" lang="en" sz="1400"/>
              <a:t>COMPAS </a:t>
            </a:r>
            <a:r>
              <a:rPr lang="en" sz="1400"/>
              <a:t>fail? 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Other algorithms that are unfair</a:t>
            </a:r>
            <a:endParaRPr/>
          </a:p>
        </p:txBody>
      </p:sp>
      <p:sp>
        <p:nvSpPr>
          <p:cNvPr id="385" name="Google Shape;385;p15"/>
          <p:cNvSpPr txBox="1"/>
          <p:nvPr>
            <p:ph idx="1" type="body"/>
          </p:nvPr>
        </p:nvSpPr>
        <p:spPr>
          <a:xfrm>
            <a:off x="1303800" y="1525925"/>
            <a:ext cx="64140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Resume screening algorithm</a:t>
            </a:r>
            <a:r>
              <a:rPr lang="en" sz="1400"/>
              <a:t> (Amazon)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Amazon’s resume screening algorithm ranked applicants based on historical trends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Women had a lower chance of getting through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It penalized resumes that included the word "</a:t>
            </a:r>
            <a:r>
              <a:rPr b="1" lang="en" sz="1400"/>
              <a:t>women's</a:t>
            </a:r>
            <a:r>
              <a:rPr lang="en" sz="1400"/>
              <a:t>"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Downgraded graduates of two all-women's colleges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Project was eventually scrapped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Statistical Parity test</a:t>
            </a:r>
            <a:r>
              <a:rPr lang="en" sz="1400"/>
              <a:t> - Is a model treating all groups fairly?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Critical Issues </a:t>
            </a:r>
            <a:endParaRPr/>
          </a:p>
        </p:txBody>
      </p:sp>
      <p:sp>
        <p:nvSpPr>
          <p:cNvPr id="391" name="Google Shape;391;p16"/>
          <p:cNvSpPr txBox="1"/>
          <p:nvPr>
            <p:ph idx="1" type="body"/>
          </p:nvPr>
        </p:nvSpPr>
        <p:spPr>
          <a:xfrm>
            <a:off x="1056750" y="16933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Inaccuracy: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</a:t>
            </a:r>
            <a:r>
              <a:rPr b="1" lang="en" sz="1400"/>
              <a:t>20%</a:t>
            </a:r>
            <a:r>
              <a:rPr lang="en" sz="1400"/>
              <a:t> of those predicted to commit violent crimes did so.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When all crimes were considered, </a:t>
            </a:r>
            <a:r>
              <a:rPr b="1" lang="en" sz="1400"/>
              <a:t>61%</a:t>
            </a:r>
            <a:r>
              <a:rPr lang="en" sz="1400"/>
              <a:t> of those predicted to reoffend did so within two years.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Racial Disparities: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Black defendants are nearly </a:t>
            </a:r>
            <a:r>
              <a:rPr b="1" lang="en" sz="1400"/>
              <a:t>twice </a:t>
            </a:r>
            <a:r>
              <a:rPr lang="en" sz="1400"/>
              <a:t>as likely to be </a:t>
            </a:r>
            <a:r>
              <a:rPr b="1" lang="en" sz="1400"/>
              <a:t>falsely </a:t>
            </a:r>
            <a:r>
              <a:rPr lang="en" sz="1400"/>
              <a:t>labeled as high risk compared to white defendants.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White defendants are more often labeled as low risk.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4f8d97fce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Partnership with MAISI</a:t>
            </a:r>
            <a:endParaRPr/>
          </a:p>
        </p:txBody>
      </p:sp>
      <p:sp>
        <p:nvSpPr>
          <p:cNvPr id="397" name="Google Shape;397;g374f8d97fce_0_0"/>
          <p:cNvSpPr txBox="1"/>
          <p:nvPr>
            <p:ph idx="1" type="body"/>
          </p:nvPr>
        </p:nvSpPr>
        <p:spPr>
          <a:xfrm>
            <a:off x="1114975" y="1369275"/>
            <a:ext cx="4155600" cy="32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Student org on campus focusing on AI ethics and current events (Will is a board member!)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Project </a:t>
            </a:r>
            <a:r>
              <a:rPr lang="en" sz="1700"/>
              <a:t>group working on an AI in Healthcare Demo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Bi-weekly meetings on Tuesday nights in East Quad B804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Feel free to stop in and say hi!!</a:t>
            </a:r>
            <a:endParaRPr sz="1700"/>
          </a:p>
        </p:txBody>
      </p:sp>
      <p:pic>
        <p:nvPicPr>
          <p:cNvPr id="398" name="Google Shape;398;g374f8d97fce_0_0"/>
          <p:cNvPicPr preferRelativeResize="0"/>
          <p:nvPr/>
        </p:nvPicPr>
        <p:blipFill rotWithShape="1">
          <a:blip r:embed="rId3">
            <a:alphaModFix/>
          </a:blip>
          <a:srcRect b="0" l="622" r="631" t="0"/>
          <a:stretch/>
        </p:blipFill>
        <p:spPr>
          <a:xfrm>
            <a:off x="5270575" y="1210012"/>
            <a:ext cx="3873425" cy="31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"/>
          <p:cNvSpPr txBox="1"/>
          <p:nvPr>
            <p:ph type="title"/>
          </p:nvPr>
        </p:nvSpPr>
        <p:spPr>
          <a:xfrm>
            <a:off x="1303800" y="4735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Meet your Leads! - Will McKanna</a:t>
            </a:r>
            <a:endParaRPr/>
          </a:p>
        </p:txBody>
      </p:sp>
      <p:sp>
        <p:nvSpPr>
          <p:cNvPr id="284" name="Google Shape;284;p2"/>
          <p:cNvSpPr txBox="1"/>
          <p:nvPr>
            <p:ph idx="1" type="body"/>
          </p:nvPr>
        </p:nvSpPr>
        <p:spPr>
          <a:xfrm>
            <a:off x="4848425" y="1472800"/>
            <a:ext cx="36339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Hometown: </a:t>
            </a:r>
            <a:r>
              <a:rPr lang="en" sz="1800"/>
              <a:t>Rockford, MI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Major: </a:t>
            </a:r>
            <a:r>
              <a:rPr lang="en" sz="1800"/>
              <a:t>DS and Statistics - LSA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Year:</a:t>
            </a:r>
            <a:r>
              <a:rPr lang="en" sz="1800"/>
              <a:t> Sophomore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800"/>
              <a:t>Ask me about:</a:t>
            </a:r>
            <a:r>
              <a:rPr lang="en" sz="1800"/>
              <a:t> Studying abroad in Iceland, crocheting, trombone, Michigan and Detroit football</a:t>
            </a:r>
            <a:endParaRPr sz="1800"/>
          </a:p>
        </p:txBody>
      </p:sp>
      <p:pic>
        <p:nvPicPr>
          <p:cNvPr id="285" name="Google Shape;285;p2" title="IMG_947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0" y="1472800"/>
            <a:ext cx="2149882" cy="28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 title="IMG_854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125" y="1472799"/>
            <a:ext cx="2149874" cy="286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of techniques/libraries we will use</a:t>
            </a:r>
            <a:endParaRPr/>
          </a:p>
        </p:txBody>
      </p:sp>
      <p:sp>
        <p:nvSpPr>
          <p:cNvPr id="404" name="Google Shape;404;p17"/>
          <p:cNvSpPr txBox="1"/>
          <p:nvPr>
            <p:ph idx="1" type="body"/>
          </p:nvPr>
        </p:nvSpPr>
        <p:spPr>
          <a:xfrm>
            <a:off x="1303800" y="15107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Programming Languages:</a:t>
            </a:r>
            <a:r>
              <a:rPr lang="en" sz="1400"/>
              <a:t> Python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Libraries:</a:t>
            </a:r>
            <a:r>
              <a:rPr lang="en" sz="1400"/>
              <a:t> pandas, NumPy, Scikit (learn and survival), seaborn (statistical data visualization), SQLite (portable database resource)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400"/>
              <a:t>Tools:</a:t>
            </a:r>
            <a:r>
              <a:rPr lang="en" sz="1400"/>
              <a:t> Google Colab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will you get out of this project?</a:t>
            </a:r>
            <a:endParaRPr/>
          </a:p>
        </p:txBody>
      </p:sp>
      <p:sp>
        <p:nvSpPr>
          <p:cNvPr id="410" name="Google Shape;410;p18"/>
          <p:cNvSpPr txBox="1"/>
          <p:nvPr>
            <p:ph idx="1" type="body"/>
          </p:nvPr>
        </p:nvSpPr>
        <p:spPr>
          <a:xfrm>
            <a:off x="1265750" y="1556350"/>
            <a:ext cx="65661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Gain awareness of </a:t>
            </a:r>
            <a:r>
              <a:rPr b="1" lang="en" sz="1400"/>
              <a:t>AI ethics</a:t>
            </a:r>
            <a:r>
              <a:rPr lang="en" sz="1400"/>
              <a:t>, </a:t>
            </a:r>
            <a:r>
              <a:rPr b="1" lang="en" sz="1400"/>
              <a:t>safety</a:t>
            </a:r>
            <a:r>
              <a:rPr lang="en" sz="1400"/>
              <a:t>, and </a:t>
            </a:r>
            <a:r>
              <a:rPr b="1" lang="en" sz="1400"/>
              <a:t>fairness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Practice </a:t>
            </a:r>
            <a:r>
              <a:rPr b="1" lang="en" sz="1400"/>
              <a:t>Python</a:t>
            </a:r>
            <a:r>
              <a:rPr lang="en" sz="1400"/>
              <a:t>, </a:t>
            </a:r>
            <a:r>
              <a:rPr b="1" lang="en" sz="1400"/>
              <a:t>pandas</a:t>
            </a:r>
            <a:r>
              <a:rPr lang="en" sz="1400"/>
              <a:t>, and different </a:t>
            </a:r>
            <a:r>
              <a:rPr b="1" lang="en" sz="1400"/>
              <a:t>statistical </a:t>
            </a:r>
            <a:r>
              <a:rPr lang="en" sz="1400"/>
              <a:t>tests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Project Expo </a:t>
            </a:r>
            <a:r>
              <a:rPr lang="en" sz="1400"/>
              <a:t>and final presentation experience for </a:t>
            </a:r>
            <a:r>
              <a:rPr b="1" lang="en" sz="1400"/>
              <a:t>personal </a:t>
            </a:r>
            <a:r>
              <a:rPr lang="en" sz="1400"/>
              <a:t>and </a:t>
            </a:r>
            <a:r>
              <a:rPr b="1" lang="en" sz="1400"/>
              <a:t>professional </a:t>
            </a:r>
            <a:r>
              <a:rPr lang="en" sz="1400"/>
              <a:t>development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Excellent resume builder and project slide deliverable!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16" name="Google Shape;416;p19"/>
          <p:cNvSpPr txBox="1"/>
          <p:nvPr>
            <p:ph idx="1" type="body"/>
          </p:nvPr>
        </p:nvSpPr>
        <p:spPr>
          <a:xfrm>
            <a:off x="1303800" y="1551600"/>
            <a:ext cx="3430500" cy="29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1: </a:t>
            </a:r>
            <a:r>
              <a:rPr lang="en" sz="1405"/>
              <a:t>Icebreaker/EDA intro (programming/python basics)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2: </a:t>
            </a:r>
            <a:r>
              <a:rPr lang="en" sz="1405"/>
              <a:t>EDA/data cleaning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3: </a:t>
            </a:r>
            <a:r>
              <a:rPr lang="en" sz="1405"/>
              <a:t>Error analysis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4:</a:t>
            </a:r>
            <a:r>
              <a:rPr lang="en" sz="1405"/>
              <a:t> Logistic Regression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5: </a:t>
            </a:r>
            <a:r>
              <a:rPr lang="en" sz="1405"/>
              <a:t>Cox Proportional Hazards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405"/>
          </a:p>
        </p:txBody>
      </p:sp>
      <p:sp>
        <p:nvSpPr>
          <p:cNvPr id="417" name="Google Shape;417;p19"/>
          <p:cNvSpPr txBox="1"/>
          <p:nvPr>
            <p:ph idx="2" type="body"/>
          </p:nvPr>
        </p:nvSpPr>
        <p:spPr>
          <a:xfrm>
            <a:off x="4903650" y="1597875"/>
            <a:ext cx="34305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6: </a:t>
            </a:r>
            <a:r>
              <a:rPr lang="en" sz="1405"/>
              <a:t>Intro to SQLite (visualizations + basics)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7: </a:t>
            </a:r>
            <a:r>
              <a:rPr lang="en" sz="1405"/>
              <a:t>Kaplan Meier Curves (more sql exercises)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8: </a:t>
            </a:r>
            <a:r>
              <a:rPr lang="en" sz="1405"/>
              <a:t>Work Session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9: </a:t>
            </a:r>
            <a:r>
              <a:rPr lang="en" sz="1405"/>
              <a:t>Work Session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10: </a:t>
            </a:r>
            <a:r>
              <a:rPr lang="en" sz="1405"/>
              <a:t>Work Session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40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Survey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423" name="Google Shape;423;p20" title="fra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38" y="1256200"/>
            <a:ext cx="3240827" cy="324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3d0f97e85_6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Time to Practice!</a:t>
            </a:r>
            <a:endParaRPr/>
          </a:p>
        </p:txBody>
      </p:sp>
      <p:sp>
        <p:nvSpPr>
          <p:cNvPr id="429" name="Google Shape;429;g303d0f97e85_6_0"/>
          <p:cNvSpPr txBox="1"/>
          <p:nvPr>
            <p:ph idx="1" type="body"/>
          </p:nvPr>
        </p:nvSpPr>
        <p:spPr>
          <a:xfrm>
            <a:off x="1303800" y="1487875"/>
            <a:ext cx="61299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Using the data collected from the Google Form you just completed, you’ll practice some foundational pandas skills during this session.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the notebook in Will’s github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Split into teams of 2-3!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Please introduce yourself (if you haven’t already) – name, where you are from, year, intended major.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Share a quick fun fact about yourself (hobbies, interests, etc).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https://pandas.pydata.org/Pandas_Cheat_Sheet.pdf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35" name="Google Shape;435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Any questions so far?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Define key research questions and objectives.</a:t>
            </a:r>
            <a:endParaRPr/>
          </a:p>
        </p:txBody>
      </p:sp>
      <p:sp>
        <p:nvSpPr>
          <p:cNvPr id="441" name="Google Shape;441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Come up with research questions (fill this out with them ig, ex.’s if stuck: 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Evaluate predictive accuracy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Investigate bias and fairness: identify and quantify and racial or demographic biases in the COMPAS risk scores.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Provide insights into how these biases may impact sentencing and parole decisions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statistical analysis using logistic regression, survival analysis, and other statistical methods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Promote ethical use of algorithms, ensuring fairness and transparency in algorithmic decision-making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Meet your Leads! - Ryan Zimmel</a:t>
            </a:r>
            <a:endParaRPr/>
          </a:p>
        </p:txBody>
      </p:sp>
      <p:sp>
        <p:nvSpPr>
          <p:cNvPr id="292" name="Google Shape;292;p3"/>
          <p:cNvSpPr txBox="1"/>
          <p:nvPr>
            <p:ph idx="1" type="body"/>
          </p:nvPr>
        </p:nvSpPr>
        <p:spPr>
          <a:xfrm>
            <a:off x="4493225" y="1388600"/>
            <a:ext cx="36339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Hometown: Fargo, ND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Major: Information Analysis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Minors: Data Science + Business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Year: Junior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800"/>
              <a:t>Ask me about:</a:t>
            </a:r>
            <a:r>
              <a:rPr lang="en" sz="1800"/>
              <a:t> A2 Coffee shops, Marching Band, School of Information, Music + Concerts</a:t>
            </a:r>
            <a:endParaRPr sz="1800"/>
          </a:p>
        </p:txBody>
      </p:sp>
      <p:sp>
        <p:nvSpPr>
          <p:cNvPr id="293" name="Google Shape;293;p3"/>
          <p:cNvSpPr txBox="1"/>
          <p:nvPr/>
        </p:nvSpPr>
        <p:spPr>
          <a:xfrm>
            <a:off x="674750" y="2057400"/>
            <a:ext cx="27321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p3" title="D6D5DBB0-E6E8-4FCF-819E-57CABEF92B39_1_105_c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25" y="1472066"/>
            <a:ext cx="2024675" cy="2699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"/>
          <p:cNvSpPr txBox="1"/>
          <p:nvPr/>
        </p:nvSpPr>
        <p:spPr>
          <a:xfrm>
            <a:off x="3617050" y="1991025"/>
            <a:ext cx="2090700" cy="22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6" name="Google Shape;29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482" y="1472075"/>
            <a:ext cx="2024675" cy="26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3d0f97e85_6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Session #1 Agenda</a:t>
            </a:r>
            <a:endParaRPr/>
          </a:p>
        </p:txBody>
      </p:sp>
      <p:sp>
        <p:nvSpPr>
          <p:cNvPr id="302" name="Google Shape;302;g303d0f97e85_6_6"/>
          <p:cNvSpPr txBox="1"/>
          <p:nvPr>
            <p:ph idx="1" type="body"/>
          </p:nvPr>
        </p:nvSpPr>
        <p:spPr>
          <a:xfrm>
            <a:off x="1303800" y="148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Fun Icebreaker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Expectations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Intro to COMPAS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Project Overview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Practice Time!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"/>
          <p:cNvSpPr txBox="1"/>
          <p:nvPr>
            <p:ph type="title"/>
          </p:nvPr>
        </p:nvSpPr>
        <p:spPr>
          <a:xfrm>
            <a:off x="311700" y="268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Icebreaker Bingo!</a:t>
            </a:r>
            <a:endParaRPr/>
          </a:p>
        </p:txBody>
      </p:sp>
      <p:graphicFrame>
        <p:nvGraphicFramePr>
          <p:cNvPr id="308" name="Google Shape;308;p4"/>
          <p:cNvGraphicFramePr/>
          <p:nvPr/>
        </p:nvGraphicFramePr>
        <p:xfrm>
          <a:off x="952500" y="84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{615F0989-EAD6-4A56-BF47-B8BC2E98AD35}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A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B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have taken </a:t>
                      </a:r>
                      <a:r>
                        <a:rPr lang="en" sz="1200"/>
                        <a:t>EECS</a:t>
                      </a:r>
                      <a:r>
                        <a:rPr lang="en" sz="1200" u="none" cap="none" strike="noStrike"/>
                        <a:t> 280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Slept overnight at a UofM non dorm building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can whistle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part of another </a:t>
                      </a:r>
                      <a:r>
                        <a:rPr lang="en" sz="1200"/>
                        <a:t>CS</a:t>
                      </a:r>
                      <a:r>
                        <a:rPr lang="en" sz="1200" u="none" cap="none" strike="noStrike"/>
                        <a:t>/</a:t>
                      </a:r>
                      <a:r>
                        <a:rPr lang="en" sz="1200"/>
                        <a:t>DS</a:t>
                      </a:r>
                      <a:r>
                        <a:rPr lang="en" sz="1200" u="none" cap="none" strike="noStrike"/>
                        <a:t> clu</a:t>
                      </a:r>
                      <a:r>
                        <a:rPr lang="en" sz="1200"/>
                        <a:t>b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get the supreme slice @ Joe’s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member of MAISI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I have season tickets to Michigan Football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Touched grass this summer (3+ outdoor activities)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</a:t>
                      </a:r>
                      <a:r>
                        <a:rPr lang="en" sz="1200"/>
                        <a:t>D</a:t>
                      </a:r>
                      <a:r>
                        <a:rPr lang="en" sz="1200" u="none" cap="none" strike="noStrike"/>
                        <a:t>ata </a:t>
                      </a:r>
                      <a:r>
                        <a:rPr lang="en" sz="1200"/>
                        <a:t>S</a:t>
                      </a:r>
                      <a:r>
                        <a:rPr lang="en" sz="1200" u="none" cap="none" strike="noStrike"/>
                        <a:t>cience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know the capital of Mongolia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play a sport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non </a:t>
                      </a:r>
                      <a:r>
                        <a:rPr lang="en" sz="1200"/>
                        <a:t>CS</a:t>
                      </a:r>
                      <a:r>
                        <a:rPr lang="en" sz="1200" u="none" cap="none" strike="noStrike"/>
                        <a:t>/</a:t>
                      </a:r>
                      <a:r>
                        <a:rPr lang="en" sz="1200"/>
                        <a:t>DS</a:t>
                      </a:r>
                      <a:r>
                        <a:rPr lang="en" sz="1200" u="none" cap="none" strike="noStrike"/>
                        <a:t>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part of MDST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pay for guac at chipotle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live on </a:t>
                      </a:r>
                      <a:r>
                        <a:rPr lang="en" sz="1200"/>
                        <a:t>N</a:t>
                      </a:r>
                      <a:r>
                        <a:rPr lang="en" sz="1200" u="none" cap="none" strike="noStrike"/>
                        <a:t>orth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</a:t>
                      </a:r>
                      <a:r>
                        <a:rPr lang="en" sz="1200"/>
                        <a:t>C</a:t>
                      </a:r>
                      <a:r>
                        <a:rPr lang="en" sz="1200" u="none" cap="none" strike="noStrike"/>
                        <a:t>omputer </a:t>
                      </a:r>
                      <a:r>
                        <a:rPr lang="en" sz="1200"/>
                        <a:t>Sc</a:t>
                      </a:r>
                      <a:r>
                        <a:rPr lang="en" sz="1200" u="none" cap="none" strike="noStrike"/>
                        <a:t>ience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Took </a:t>
                      </a: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ath 215 at </a:t>
                      </a: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ichigan 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(WCC &gt;&gt;)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play an instrument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taken a formal statistics class (HS/college)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visited the Upper Peninsula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Gotten &lt;50% on a Michigan exam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Skipped &lt; half of my lectures last week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live on </a:t>
                      </a:r>
                      <a:r>
                        <a:rPr lang="en" sz="1200"/>
                        <a:t>C</a:t>
                      </a:r>
                      <a:r>
                        <a:rPr lang="en" sz="1200" u="none" cap="none" strike="noStrike"/>
                        <a:t>entral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customized my VSCode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Read 3+ books this year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3d0f97e85_6_12"/>
          <p:cNvSpPr txBox="1"/>
          <p:nvPr>
            <p:ph type="title"/>
          </p:nvPr>
        </p:nvSpPr>
        <p:spPr>
          <a:xfrm>
            <a:off x="1303800" y="428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314" name="Google Shape;314;g303d0f97e85_6_12"/>
          <p:cNvSpPr txBox="1"/>
          <p:nvPr>
            <p:ph idx="1" type="body"/>
          </p:nvPr>
        </p:nvSpPr>
        <p:spPr>
          <a:xfrm>
            <a:off x="1303800" y="1427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2400"/>
              <a:buFont typeface="Montserrat"/>
              <a:buChar char="●"/>
            </a:pPr>
            <a:r>
              <a:rPr b="1" lang="en" sz="2400" u="sng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Be responsible and show up!</a:t>
            </a:r>
            <a:endParaRPr b="1" sz="2400" u="sng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Enjoy working collaboratively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Want to learn more about data science and analysis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Hands-on practice (ew lecture based learning)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Gain coding experience, no matter your learning pace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use risk assessment algorithms? </a:t>
            </a:r>
            <a:endParaRPr/>
          </a:p>
        </p:txBody>
      </p:sp>
      <p:sp>
        <p:nvSpPr>
          <p:cNvPr id="320" name="Google Shape;320;p5"/>
          <p:cNvSpPr txBox="1"/>
          <p:nvPr>
            <p:ph idx="1" type="body"/>
          </p:nvPr>
        </p:nvSpPr>
        <p:spPr>
          <a:xfrm>
            <a:off x="340650" y="1361875"/>
            <a:ext cx="5871000" cy="28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700"/>
              <a:t>Risk assessment algorithm</a:t>
            </a:r>
            <a:r>
              <a:rPr lang="en" sz="1700"/>
              <a:t>: algorithm used in the criminal justice system to predict the chance of an event: not showing up to trial, reoffending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Replace human labor in making decisions about risk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More importantly, replace the personal, potentially biased nature of human judgement with an unbiased factual decision.</a:t>
            </a:r>
            <a:endParaRPr sz="17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“</a:t>
            </a:r>
            <a:r>
              <a:rPr b="1" lang="en" sz="2100"/>
              <a:t>Hungry judge effect</a:t>
            </a:r>
            <a:r>
              <a:rPr lang="en" sz="2100"/>
              <a:t>”</a:t>
            </a:r>
            <a:endParaRPr sz="21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Be more “objective” in choosing who goes to jail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Idea that statistics is always better than human judgment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21" name="Google Shape;3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650" y="2571750"/>
            <a:ext cx="2723650" cy="204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History of Risk Assessment Algorithms in U.S. Courts</a:t>
            </a:r>
            <a:endParaRPr/>
          </a:p>
        </p:txBody>
      </p:sp>
      <p:sp>
        <p:nvSpPr>
          <p:cNvPr id="327" name="Google Shape;327;p6"/>
          <p:cNvSpPr txBox="1"/>
          <p:nvPr>
            <p:ph idx="1" type="body"/>
          </p:nvPr>
        </p:nvSpPr>
        <p:spPr>
          <a:xfrm>
            <a:off x="1334550" y="1597875"/>
            <a:ext cx="64749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First risk assessment algorithm (1930): UIUC, Northwestern, and University of Chicago all collaborate to create a statistical model to assess “rehability” to see which criminals should go on parole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Summary sheet: factor linked with percentage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1990-2000: computer boom, risk assessment algorithms = common practice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COMPAS is one of the biggest ones 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"/>
          <p:cNvSpPr txBox="1"/>
          <p:nvPr>
            <p:ph type="title"/>
          </p:nvPr>
        </p:nvSpPr>
        <p:spPr>
          <a:xfrm>
            <a:off x="1056750" y="1261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What is COMPAS, and what is it used for?</a:t>
            </a:r>
            <a:endParaRPr/>
          </a:p>
        </p:txBody>
      </p:sp>
      <p:sp>
        <p:nvSpPr>
          <p:cNvPr id="333" name="Google Shape;333;p7"/>
          <p:cNvSpPr txBox="1"/>
          <p:nvPr>
            <p:ph idx="1" type="body"/>
          </p:nvPr>
        </p:nvSpPr>
        <p:spPr>
          <a:xfrm>
            <a:off x="1056750" y="716450"/>
            <a:ext cx="66867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The COMPAS (Correctional Offender Management Profiling for Alternative Sanctions) algorithm is a risk assessment algorithm that predicts whether a criminal will recidivate in the next 1-3 years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It’s used in different stages of the criminal sentencing process. Broward County - Pretrial Release (bail)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Created by Northpointe. (Now called Equivant)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34" name="Google Shape;3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175" y="3818250"/>
            <a:ext cx="3359850" cy="12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